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77" r:id="rId2"/>
    <p:sldId id="279" r:id="rId3"/>
    <p:sldId id="282" r:id="rId4"/>
    <p:sldId id="268" r:id="rId5"/>
    <p:sldId id="291" r:id="rId6"/>
    <p:sldId id="283" r:id="rId7"/>
    <p:sldId id="261" r:id="rId8"/>
    <p:sldId id="270" r:id="rId9"/>
    <p:sldId id="257" r:id="rId10"/>
    <p:sldId id="292" r:id="rId11"/>
    <p:sldId id="271" r:id="rId12"/>
    <p:sldId id="258" r:id="rId13"/>
    <p:sldId id="272" r:id="rId14"/>
    <p:sldId id="266" r:id="rId15"/>
    <p:sldId id="267" r:id="rId16"/>
    <p:sldId id="274" r:id="rId17"/>
    <p:sldId id="275" r:id="rId18"/>
    <p:sldId id="276" r:id="rId19"/>
    <p:sldId id="265" r:id="rId20"/>
    <p:sldId id="259" r:id="rId21"/>
    <p:sldId id="284" r:id="rId22"/>
    <p:sldId id="260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47"/>
    <p:restoredTop sz="94703"/>
  </p:normalViewPr>
  <p:slideViewPr>
    <p:cSldViewPr snapToGrid="0">
      <p:cViewPr>
        <p:scale>
          <a:sx n="106" d="100"/>
          <a:sy n="106" d="100"/>
        </p:scale>
        <p:origin x="14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CF1CA-1EF4-8541-88C2-7128EDC81E2C}" type="datetimeFigureOut">
              <a:rPr lang="en-US" smtClean="0"/>
              <a:t>9/3/24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7659-C21A-9648-9FCA-C328DECAC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29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82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formal proofs are present in </a:t>
            </a:r>
            <a:r>
              <a:rPr lang="en-US" dirty="0" err="1"/>
              <a:t>Poças</a:t>
            </a:r>
            <a:r>
              <a:rPr lang="en-US" dirty="0"/>
              <a:t> 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12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to move beyond context-free session types by introducing type operators into FreeST.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35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Definitions: Kind, proper type, type operator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6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23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formation rules</a:t>
            </a:r>
          </a:p>
          <a:p>
            <a:r>
              <a:rPr lang="en-US" dirty="0"/>
              <a:t>Normalization</a:t>
            </a:r>
          </a:p>
          <a:p>
            <a:r>
              <a:rPr lang="en-US" dirty="0"/>
              <a:t>Recursive types and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90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56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(renamed) types are equivalent, if their grammars are </a:t>
            </a:r>
            <a:r>
              <a:rPr lang="en-US" dirty="0" err="1"/>
              <a:t>bisimilar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60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 and U are renamed.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15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application of the word function to T terminates producing a simple grammar (because our well-formed types </a:t>
            </a:r>
            <a:r>
              <a:rPr lang="en-US" dirty="0" err="1"/>
              <a:t>normalise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5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273F-7504-1260-8481-035895BE7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138FC-3EFC-7AEB-4DEB-44121BDC9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5F386-A105-0EAB-0EDA-E36B863B7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1D264-B24A-D18A-6D69-9F9CF8E0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49EA-20B9-8807-ACD5-871C331E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8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D050-EC2B-8924-1003-A44404B7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4A47EA-39EC-796A-8012-0FA24A3D8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39B16-D57E-2525-8227-CEB5E1531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75919-BC0B-739E-ED03-5A1B1035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24B05-8713-DEFF-3772-0BC5CBB9C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2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1E4977-B736-6E52-1770-5FD0297B7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C2B4E-C822-E463-3C0E-8EDF0FCDA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0AC20-E081-7F0B-53EB-1C6917BC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0A7AB-7392-2310-16C2-6A3535B0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3B2C3-EE35-38B7-E9C8-52243348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16F2-1834-048C-E1E5-85871CAC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43F90-067A-1BD5-FFC1-D785FE526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DDD96-E287-CC0A-7D96-EFA226FB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A4B38-DDD6-950C-9E1A-CB347D2E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AC156-E48A-4550-3785-C639D92B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2C38-5F96-8E3B-76C2-E166896C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06028-3D55-E415-F702-59831EAF4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209CA-A3D0-1D9C-002F-381A01C45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882A1-D433-8ECC-D450-22D501D4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11E8E-2F3B-F520-FB4C-D7AAF505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1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FC1F7-E225-EDD2-2E98-74EA5B44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605A-2EA9-D37F-6C4C-A59F81EEF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28317-7CA7-9419-9F1F-F7319152D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36079-33A0-24B9-6902-4A9D7A06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E6F1B-DDC6-AF41-DC08-4452286C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A9572-DB97-A5CD-499D-A387653E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3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1BAAF-496E-F2A3-6B60-75DCB92B5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88D3B-12FD-CD95-414C-D8A4E48BF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B0186-002C-A70B-1EC2-6AC41EEF2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DA6F9F-E928-9014-0B09-B5F60BF07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E57E14-7526-50FE-2204-BD1876019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2F668-7FD4-2CCA-1088-4E187221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DF1E6-DF03-F7C9-61E0-834668889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0F2ED-F9E6-5D93-120C-3CA287A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E250-15AE-5165-1C93-FFF6B111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6627D-732D-A057-2DC5-7D847857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2292E-A2D6-D427-E2A9-B8ED55D9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E8752-571E-EC6F-7C03-2619FB68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5CFD7-0341-17D2-86B2-82EF1046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B53F2-078A-D9F4-0616-9647DEC0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8BF1D-5797-2EA6-5F88-546E9E6D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2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6711-469A-FEB4-9CB9-5D8AC222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5A3CB-A091-C092-1C8F-97406664F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9C009-D719-7E56-C615-6F5256C33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2B37D-3097-5F2B-26A3-C72CB481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39E43-76DE-CC2A-E329-9C8A105C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1AE9E-BFA1-655B-2CBE-DD61673F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2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1BF1-2106-C47F-3C3E-E3C57F50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FF50D-579A-51E0-8283-208A39920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1BD20-BF92-A493-B6E3-CDEE882AD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9D64C-998A-59BB-4F36-AC971A1D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724B3-C67D-F985-7487-EDD9FAB4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24123-DBC9-654D-3660-05ED8E97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9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EC878-CDA8-F12B-DB0D-AEFBF9D2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4A6ED-BE12-080F-27A7-58EF9498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C1B4E-0F0E-C5F9-F4DC-1202A7909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279DD-01D5-524E-9992-E36B6FF62298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8A6BB-AE03-B40C-74EF-C73F06BCE4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4EFE5-5BF3-0AE7-5216-5F3A118D5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3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file:///alph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4186506" y="2490426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685800" y="681038"/>
            <a:ext cx="8228217" cy="3173582"/>
            <a:chOff x="0" y="-9525"/>
            <a:chExt cx="16456433" cy="6347165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6456433" cy="5129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001"/>
                </a:lnSpc>
              </a:pPr>
              <a:r>
                <a:rPr lang="en-US" sz="8334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Research </a:t>
              </a:r>
            </a:p>
            <a:p>
              <a:pPr>
                <a:lnSpc>
                  <a:spcPts val="10001"/>
                </a:lnSpc>
              </a:pPr>
              <a:r>
                <a:rPr lang="en-US" sz="8334" dirty="0" err="1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Inforum</a:t>
              </a:r>
              <a:endParaRPr lang="en-US" sz="8334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645142"/>
              <a:ext cx="15381457" cy="692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/>
                <a:t>Integrating Type Operators into the FreeST Programming Language</a:t>
              </a:r>
              <a:endParaRPr lang="en-US" sz="20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5548313"/>
            <a:ext cx="3537475" cy="938931"/>
            <a:chOff x="0" y="-28575"/>
            <a:chExt cx="7074949" cy="1877865"/>
          </a:xfrm>
        </p:grpSpPr>
        <p:sp>
          <p:nvSpPr>
            <p:cNvPr id="7" name="TextBox 7"/>
            <p:cNvSpPr txBox="1"/>
            <p:nvPr/>
          </p:nvSpPr>
          <p:spPr>
            <a:xfrm>
              <a:off x="0" y="628440"/>
              <a:ext cx="7074949" cy="122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Advisors: Diana Costa, Vasco T. Vasconcelos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074949" cy="587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b="1" dirty="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Paula Lopes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7879759" y="-897093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2232300"/>
            <a:ext cx="7501091" cy="1042555"/>
            <a:chOff x="188" y="-9525"/>
            <a:chExt cx="14351559" cy="2136717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\TODO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Normal Form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580881"/>
            <a:ext cx="7501091" cy="1042555"/>
            <a:chOff x="188" y="-9525"/>
            <a:chExt cx="14351559" cy="2136717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\TODO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Norm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81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19FAB-DAF9-C91F-43A2-AA60B00B0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664EF-9C63-5ED5-8513-8A4EA9C2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Def: normal form ( T </a:t>
            </a:r>
            <a:r>
              <a:rPr lang="en-US" dirty="0" err="1"/>
              <a:t>whnf</a:t>
            </a:r>
            <a:r>
              <a:rPr lang="en-US" dirty="0"/>
              <a:t>)</a:t>
            </a:r>
          </a:p>
          <a:p>
            <a:r>
              <a:rPr lang="en-US" dirty="0"/>
              <a:t>Def: norm (T norm)</a:t>
            </a:r>
          </a:p>
          <a:p>
            <a:r>
              <a:rPr lang="en-US" dirty="0"/>
              <a:t>Example of a type that does not </a:t>
            </a:r>
            <a:r>
              <a:rPr lang="en-US" dirty="0" err="1"/>
              <a:t>normalise</a:t>
            </a:r>
            <a:r>
              <a:rPr lang="en-US" dirty="0"/>
              <a:t> (maybe another slide)</a:t>
            </a:r>
          </a:p>
        </p:txBody>
      </p:sp>
    </p:spTree>
    <p:extLst>
      <p:ext uri="{BB962C8B-B14F-4D97-AF65-F5344CB8AC3E}">
        <p14:creationId xmlns:p14="http://schemas.microsoft.com/office/powerpoint/2010/main" val="349705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46857-EF7F-FDE7-7DFC-CA9A00B64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8790A-69B4-26B7-3A15-AD02030BD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rules</a:t>
            </a:r>
          </a:p>
          <a:p>
            <a:r>
              <a:rPr lang="en-US" dirty="0"/>
              <a:t>(but we just saw that some types do not </a:t>
            </a:r>
            <a:r>
              <a:rPr lang="en-US" dirty="0" err="1"/>
              <a:t>normalise</a:t>
            </a:r>
            <a:r>
              <a:rPr lang="en-US" dirty="0"/>
              <a:t>) -&gt; decidability of type formation</a:t>
            </a:r>
          </a:p>
        </p:txBody>
      </p:sp>
    </p:spTree>
    <p:extLst>
      <p:ext uri="{BB962C8B-B14F-4D97-AF65-F5344CB8AC3E}">
        <p14:creationId xmlns:p14="http://schemas.microsoft.com/office/powerpoint/2010/main" val="253577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2903D-A171-F671-C5A9-34180184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Decidability of Type 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F5AB8-BF89-1627-E552-148F7E3B4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Def: pre-</a:t>
            </a:r>
            <a:r>
              <a:rPr lang="en-US" dirty="0" err="1"/>
              <a:t>kinding</a:t>
            </a:r>
            <a:r>
              <a:rPr lang="en-US" dirty="0"/>
              <a:t> (maybe a mirror figure, since the rules mirror each other apart from the T U norm)</a:t>
            </a:r>
          </a:p>
          <a:p>
            <a:r>
              <a:rPr lang="en-US" dirty="0"/>
              <a:t>Example of unsuccessful pre-kind (maybe another slide)</a:t>
            </a:r>
          </a:p>
        </p:txBody>
      </p:sp>
    </p:spTree>
    <p:extLst>
      <p:ext uri="{BB962C8B-B14F-4D97-AF65-F5344CB8AC3E}">
        <p14:creationId xmlns:p14="http://schemas.microsoft.com/office/powerpoint/2010/main" val="112594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43C0-F6B2-DC18-78D9-138F9CD64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Normalisation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99FD1-A2EA-C0FD-569E-539AA3083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the reduction steps in two groups (2 circles figure, one with mu reductions, one with </a:t>
            </a:r>
            <a:r>
              <a:rPr lang="en-US" dirty="0" err="1"/>
              <a:t>b;D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9EB37-2608-BFE0-BFA1-1C0F0DEDEE11}"/>
              </a:ext>
            </a:extLst>
          </p:cNvPr>
          <p:cNvGrpSpPr/>
          <p:nvPr/>
        </p:nvGrpSpPr>
        <p:grpSpPr>
          <a:xfrm>
            <a:off x="3853834" y="3429000"/>
            <a:ext cx="1689653" cy="1685429"/>
            <a:chOff x="2179717" y="2991557"/>
            <a:chExt cx="1689653" cy="1685429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2FCCD36-916A-0534-1380-8489D71B9A03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270484-99ED-28E3-43DB-295365EC6154}"/>
                </a:ext>
              </a:extLst>
            </p:cNvPr>
            <p:cNvSpPr txBox="1"/>
            <p:nvPr/>
          </p:nvSpPr>
          <p:spPr>
            <a:xfrm>
              <a:off x="2783519" y="3548056"/>
              <a:ext cx="4820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/>
              <a:endParaRPr lang="en-US" dirty="0"/>
            </a:p>
          </p:txBody>
        </p:sp>
      </p:grpSp>
      <p:sp>
        <p:nvSpPr>
          <p:cNvPr id="8" name="Freeform 7">
            <a:extLst>
              <a:ext uri="{FF2B5EF4-FFF2-40B4-BE49-F238E27FC236}">
                <a16:creationId xmlns:a16="http://schemas.microsoft.com/office/drawing/2014/main" id="{E930F5C3-1696-1FE1-B4D7-5209AEBB7617}"/>
              </a:ext>
            </a:extLst>
          </p:cNvPr>
          <p:cNvSpPr/>
          <p:nvPr/>
        </p:nvSpPr>
        <p:spPr>
          <a:xfrm>
            <a:off x="6147289" y="3429000"/>
            <a:ext cx="1689653" cy="1685429"/>
          </a:xfrm>
          <a:custGeom>
            <a:avLst/>
            <a:gdLst/>
            <a:ahLst/>
            <a:cxnLst/>
            <a:rect l="l" t="t" r="r" b="b"/>
            <a:pathLst>
              <a:path w="3379306" h="3370858">
                <a:moveTo>
                  <a:pt x="0" y="0"/>
                </a:moveTo>
                <a:lnTo>
                  <a:pt x="3379306" y="0"/>
                </a:lnTo>
                <a:lnTo>
                  <a:pt x="3379306" y="3370858"/>
                </a:lnTo>
                <a:lnTo>
                  <a:pt x="0" y="3370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6951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58800-1DD1-5FAD-B1DD-9D3C42FC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if T is well-formed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6CA53-DA1E-1389-FB61-ACE2427C9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determine if T is pre-</a:t>
            </a:r>
            <a:r>
              <a:rPr lang="en-US" dirty="0" err="1"/>
              <a:t>kinded</a:t>
            </a:r>
            <a:r>
              <a:rPr lang="en-US" dirty="0"/>
              <a:t>. </a:t>
            </a:r>
          </a:p>
          <a:p>
            <a:r>
              <a:rPr lang="en-US" dirty="0"/>
              <a:t>Step 2: determine if T is </a:t>
            </a:r>
            <a:r>
              <a:rPr lang="en-US" dirty="0" err="1"/>
              <a:t>kinded</a:t>
            </a:r>
            <a:r>
              <a:rPr lang="en-US" dirty="0"/>
              <a:t>, which involves determining if all sub-terms of T </a:t>
            </a:r>
            <a:r>
              <a:rPr lang="en-US" dirty="0" err="1"/>
              <a:t>normalise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6783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1B27-327F-A505-B5EF-7E3BC37F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of Recursive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0C058-8A8C-B081-3F79-543F501AC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sequence of possible reductions.</a:t>
            </a:r>
          </a:p>
          <a:p>
            <a:r>
              <a:rPr lang="en-US" dirty="0"/>
              <a:t>If T reduces by R-mu, show the restriction of mu*</a:t>
            </a:r>
          </a:p>
        </p:txBody>
      </p:sp>
    </p:spTree>
    <p:extLst>
      <p:ext uri="{BB962C8B-B14F-4D97-AF65-F5344CB8AC3E}">
        <p14:creationId xmlns:p14="http://schemas.microsoft.com/office/powerpoint/2010/main" val="4187848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49411-9DC8-F401-3425-FB86B1192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Equivalence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C7B22-A1FA-2DA2-09A3-87FE1E535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>
                <a:hlinkClick r:id="rId3"/>
              </a:rPr>
              <a:t>\</a:t>
            </a:r>
            <a:r>
              <a:rPr lang="en-US" dirty="0"/>
              <a:t>alpha and \beta are alpha-congruent.</a:t>
            </a:r>
          </a:p>
          <a:p>
            <a:r>
              <a:rPr lang="en-US" dirty="0"/>
              <a:t>Introduce minimal renaming from </a:t>
            </a:r>
            <a:r>
              <a:rPr lang="en-US" dirty="0" err="1"/>
              <a:t>Poças</a:t>
            </a:r>
            <a:r>
              <a:rPr lang="en-US" dirty="0"/>
              <a:t> (maybe another slide)</a:t>
            </a:r>
          </a:p>
        </p:txBody>
      </p:sp>
    </p:spTree>
    <p:extLst>
      <p:ext uri="{BB962C8B-B14F-4D97-AF65-F5344CB8AC3E}">
        <p14:creationId xmlns:p14="http://schemas.microsoft.com/office/powerpoint/2010/main" val="3578223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5552-8BC1-93DA-DE30-558A300C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FA895-D5C5-29E2-91EF-E502DA215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 of </a:t>
            </a:r>
            <a:r>
              <a:rPr lang="en-US" dirty="0" err="1"/>
              <a:t>Greibach</a:t>
            </a:r>
            <a:r>
              <a:rPr lang="en-US" dirty="0"/>
              <a:t> Normal Form grammar.</a:t>
            </a:r>
          </a:p>
        </p:txBody>
      </p:sp>
    </p:spTree>
    <p:extLst>
      <p:ext uri="{BB962C8B-B14F-4D97-AF65-F5344CB8AC3E}">
        <p14:creationId xmlns:p14="http://schemas.microsoft.com/office/powerpoint/2010/main" val="767946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290E7-8600-8B82-45B1-9EAA0BBA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Decidability of type equivalence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DCD6A-E9D2-0EC9-20A1-24131A667F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Type equivalence is decidable for types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PT" sz="28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</m:ctrlPr>
                      </m:sSubSupPr>
                      <m:e>
                        <m:r>
                          <a:rPr lang="pt-PT" sz="28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  <m:t>𝐹</m:t>
                        </m:r>
                      </m:e>
                      <m:sub>
                        <m:r>
                          <a:rPr lang="pt-PT" sz="28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𝜔</m:t>
                        </m:r>
                      </m:sub>
                      <m:sup>
                        <m:r>
                          <a:rPr lang="pt-PT" sz="28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𝜇</m:t>
                        </m:r>
                        <m:r>
                          <a:rPr lang="pt-PT" sz="28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∗;</m:t>
                        </m:r>
                      </m:sup>
                    </m:sSubSup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Algorithm</a:t>
                </a: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 ~ U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4DCD6A-E9D2-0EC9-20A1-24131A667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243696F-5C77-1BF4-ADBD-BA4DADC8559F}"/>
              </a:ext>
            </a:extLst>
          </p:cNvPr>
          <p:cNvGrpSpPr/>
          <p:nvPr/>
        </p:nvGrpSpPr>
        <p:grpSpPr>
          <a:xfrm>
            <a:off x="3110886" y="4480909"/>
            <a:ext cx="2272684" cy="1484864"/>
            <a:chOff x="754461" y="2308287"/>
            <a:chExt cx="2272684" cy="14848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1AB9BD-5E2E-21C7-B594-7A3747EC646F}"/>
                </a:ext>
              </a:extLst>
            </p:cNvPr>
            <p:cNvSpPr txBox="1"/>
            <p:nvPr/>
          </p:nvSpPr>
          <p:spPr>
            <a:xfrm>
              <a:off x="754461" y="3269931"/>
              <a:ext cx="22726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Fira Sans" panose="020B0503050000020004" pitchFamily="34" charset="0"/>
                </a:rPr>
                <a:t>Compute </a:t>
              </a:r>
              <a:r>
                <a:rPr lang="en-US" i="1" dirty="0">
                  <a:latin typeface="Fira Sans" panose="020B0503050000020004" pitchFamily="34" charset="0"/>
                </a:rPr>
                <a:t>word</a:t>
              </a:r>
              <a:r>
                <a:rPr lang="en-US" dirty="0">
                  <a:latin typeface="Fira Sans" panose="020B0503050000020004" pitchFamily="34" charset="0"/>
                </a:rPr>
                <a:t>(T) and </a:t>
              </a:r>
              <a:r>
                <a:rPr lang="en-US" i="1" dirty="0">
                  <a:latin typeface="Fira Sans" panose="020B0503050000020004" pitchFamily="34" charset="0"/>
                </a:rPr>
                <a:t>word</a:t>
              </a:r>
              <a:r>
                <a:rPr lang="en-US" dirty="0">
                  <a:latin typeface="Fira Sans" panose="020B0503050000020004" pitchFamily="34" charset="0"/>
                </a:rPr>
                <a:t>(U)</a:t>
              </a:r>
            </a:p>
          </p:txBody>
        </p:sp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A514AAA-F2CE-FC26-ABFE-1F1CFB16E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7340" y="2308287"/>
              <a:ext cx="526927" cy="52692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E905A0C-8526-1155-7FCB-52BE7A0E6B2B}"/>
              </a:ext>
            </a:extLst>
          </p:cNvPr>
          <p:cNvGrpSpPr/>
          <p:nvPr/>
        </p:nvGrpSpPr>
        <p:grpSpPr>
          <a:xfrm>
            <a:off x="6808431" y="4480909"/>
            <a:ext cx="2272685" cy="1484864"/>
            <a:chOff x="3551066" y="2308287"/>
            <a:chExt cx="2272685" cy="14848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C730F88-3A9E-731D-DEF0-55219D3728E7}"/>
                    </a:ext>
                  </a:extLst>
                </p:cNvPr>
                <p:cNvSpPr txBox="1"/>
                <p:nvPr/>
              </p:nvSpPr>
              <p:spPr>
                <a:xfrm>
                  <a:off x="3551066" y="3269931"/>
                  <a:ext cx="227268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Fira Sans" panose="020B0503050000020004" pitchFamily="34" charset="0"/>
                    </a:rPr>
                    <a:t>Decide whether </a:t>
                  </a:r>
                </a:p>
                <a:p>
                  <a:pPr algn="ctr"/>
                  <a:r>
                    <a:rPr lang="en-US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dirty="0">
                      <a:latin typeface="Fira Sans" panose="020B0503050000020004" pitchFamily="34" charset="0"/>
                    </a:rPr>
                    <a:t>(T)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pt-PT" dirty="0">
                      <a:latin typeface="Fira Sans" panose="020B0503050000020004" pitchFamily="34" charset="0"/>
                      <a:ea typeface="Cambria Math" panose="02040503050406030204" pitchFamily="18" charset="0"/>
                    </a:rPr>
                    <a:t> </a:t>
                  </a:r>
                  <a:r>
                    <a:rPr lang="en-US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dirty="0">
                      <a:latin typeface="Fira Sans" panose="020B0503050000020004" pitchFamily="34" charset="0"/>
                    </a:rPr>
                    <a:t>(U)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CC47AE-A1D8-6085-1E13-699FCABDC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066" y="3269931"/>
                  <a:ext cx="2272685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2381"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27A8C93-AE0D-ED46-56B0-05FA25319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68335" y="2308287"/>
              <a:ext cx="526927" cy="526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150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Introduction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FA15E0-C3C8-3B8C-8AB0-C6C2B5BFCD44}"/>
              </a:ext>
            </a:extLst>
          </p:cNvPr>
          <p:cNvGrpSpPr/>
          <p:nvPr/>
        </p:nvGrpSpPr>
        <p:grpSpPr>
          <a:xfrm>
            <a:off x="1327202" y="3058025"/>
            <a:ext cx="1689653" cy="1685429"/>
            <a:chOff x="2179717" y="2991557"/>
            <a:chExt cx="1689653" cy="168542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965DC62-C761-8EAE-AADC-67F3022403B9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/>
                <p:nvPr/>
              </p:nvSpPr>
              <p:spPr>
                <a:xfrm>
                  <a:off x="2783519" y="3548056"/>
                  <a:ext cx="482047" cy="6052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28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/>
                          <m:sup/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519" y="3548056"/>
                  <a:ext cx="482047" cy="605294"/>
                </a:xfrm>
                <a:prstGeom prst="rect">
                  <a:avLst/>
                </a:prstGeom>
                <a:blipFill>
                  <a:blip r:embed="rId4"/>
                  <a:stretch>
                    <a:fillRect l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68FB02-CB31-1040-52B0-E76A3ECFE433}"/>
              </a:ext>
            </a:extLst>
          </p:cNvPr>
          <p:cNvGrpSpPr/>
          <p:nvPr/>
        </p:nvGrpSpPr>
        <p:grpSpPr>
          <a:xfrm>
            <a:off x="4088448" y="3074456"/>
            <a:ext cx="1689653" cy="1685429"/>
            <a:chOff x="2179717" y="2991557"/>
            <a:chExt cx="1689653" cy="1685429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A8EDF01-63AE-077B-6383-C38BE3A627C1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/>
                <p:nvPr/>
              </p:nvSpPr>
              <p:spPr>
                <a:xfrm>
                  <a:off x="2783519" y="3548056"/>
                  <a:ext cx="482047" cy="5828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28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/>
                          <m:sup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519" y="3548056"/>
                  <a:ext cx="482047" cy="582852"/>
                </a:xfrm>
                <a:prstGeom prst="rect">
                  <a:avLst/>
                </a:prstGeom>
                <a:blipFill>
                  <a:blip r:embed="rId5"/>
                  <a:stretch>
                    <a:fillRect l="-7692" r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0235CD-C74C-F787-5E2E-242A3F847EC9}"/>
              </a:ext>
            </a:extLst>
          </p:cNvPr>
          <p:cNvGrpSpPr/>
          <p:nvPr/>
        </p:nvGrpSpPr>
        <p:grpSpPr>
          <a:xfrm>
            <a:off x="6764014" y="3058025"/>
            <a:ext cx="1689653" cy="1685429"/>
            <a:chOff x="2179717" y="2991557"/>
            <a:chExt cx="1689653" cy="168542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4C78A7C-8C88-6BB2-3B30-0766424C699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/>
                <p:nvPr/>
              </p:nvSpPr>
              <p:spPr>
                <a:xfrm>
                  <a:off x="2783519" y="3548056"/>
                  <a:ext cx="482047" cy="5828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28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/>
                          <m:sup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  <m:r>
                              <a:rPr lang="pt-PT" sz="28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;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519" y="3548056"/>
                  <a:ext cx="482047" cy="582852"/>
                </a:xfrm>
                <a:prstGeom prst="rect">
                  <a:avLst/>
                </a:prstGeom>
                <a:blipFill>
                  <a:blip r:embed="rId6"/>
                  <a:stretch>
                    <a:fillRect l="-7692"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7FD12F-8A3E-56F7-1E84-05B9B8185004}"/>
              </a:ext>
            </a:extLst>
          </p:cNvPr>
          <p:cNvGrpSpPr/>
          <p:nvPr/>
        </p:nvGrpSpPr>
        <p:grpSpPr>
          <a:xfrm>
            <a:off x="9249541" y="3074455"/>
            <a:ext cx="1689653" cy="1685429"/>
            <a:chOff x="2179717" y="2991557"/>
            <a:chExt cx="1689653" cy="1685429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E3C588F-29D5-7344-4CA1-C42CD015D08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/>
                <p:nvPr/>
              </p:nvSpPr>
              <p:spPr>
                <a:xfrm>
                  <a:off x="2783519" y="3548056"/>
                  <a:ext cx="482047" cy="5485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28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𝜔</m:t>
                            </m:r>
                          </m:sub>
                          <m:sup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  <m:r>
                              <a:rPr lang="pt-PT" sz="28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∗;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519" y="3548056"/>
                  <a:ext cx="482047" cy="548548"/>
                </a:xfrm>
                <a:prstGeom prst="rect">
                  <a:avLst/>
                </a:prstGeom>
                <a:blipFill>
                  <a:blip r:embed="rId7"/>
                  <a:stretch>
                    <a:fillRect l="-5128" r="-589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B5B0C-DBCB-D842-7D51-20861439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2D940-C3FB-2F81-E45C-436EE60F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rules and then example (maybe another slide).</a:t>
            </a:r>
          </a:p>
        </p:txBody>
      </p:sp>
    </p:spTree>
    <p:extLst>
      <p:ext uri="{BB962C8B-B14F-4D97-AF65-F5344CB8AC3E}">
        <p14:creationId xmlns:p14="http://schemas.microsoft.com/office/powerpoint/2010/main" val="3844109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3303808"/>
            <a:ext cx="3497580" cy="2868392"/>
            <a:chOff x="0" y="0"/>
            <a:chExt cx="812800" cy="6665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66583"/>
            </a:xfrm>
            <a:custGeom>
              <a:avLst/>
              <a:gdLst/>
              <a:ahLst/>
              <a:cxnLst/>
              <a:rect l="l" t="t" r="r" b="b"/>
              <a:pathLst>
                <a:path w="812800" h="666583">
                  <a:moveTo>
                    <a:pt x="0" y="0"/>
                  </a:moveTo>
                  <a:lnTo>
                    <a:pt x="812800" y="0"/>
                  </a:lnTo>
                  <a:lnTo>
                    <a:pt x="812800" y="666583"/>
                  </a:lnTo>
                  <a:lnTo>
                    <a:pt x="0" y="666583"/>
                  </a:lnTo>
                  <a:close/>
                </a:path>
              </a:pathLst>
            </a:custGeom>
            <a:solidFill>
              <a:srgbClr val="EDC2C2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704683"/>
            </a:xfrm>
            <a:prstGeom prst="rect">
              <a:avLst/>
            </a:prstGeom>
          </p:spPr>
          <p:txBody>
            <a:bodyPr lIns="169333" tIns="169333" rIns="169333" bIns="169333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Phase 1</a:t>
              </a:r>
            </a:p>
            <a:p>
              <a:pPr>
                <a:lnSpc>
                  <a:spcPts val="2240"/>
                </a:lnSpc>
              </a:pPr>
              <a:endParaRPr lang="en-US" sz="1600" b="1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endParaRPr>
            </a:p>
            <a:p>
              <a:pPr marL="345459" lvl="1" indent="-172730">
                <a:lnSpc>
                  <a:spcPts val="2240"/>
                </a:lnSpc>
                <a:buFont typeface="Arial"/>
                <a:buChar char="•"/>
              </a:pPr>
              <a:r>
                <a:rPr lang="en-US" sz="16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…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347210" y="2609837"/>
            <a:ext cx="3497580" cy="3562363"/>
            <a:chOff x="0" y="0"/>
            <a:chExt cx="812800" cy="8278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27855"/>
            </a:xfrm>
            <a:custGeom>
              <a:avLst/>
              <a:gdLst/>
              <a:ahLst/>
              <a:cxnLst/>
              <a:rect l="l" t="t" r="r" b="b"/>
              <a:pathLst>
                <a:path w="812800" h="827855">
                  <a:moveTo>
                    <a:pt x="0" y="0"/>
                  </a:moveTo>
                  <a:lnTo>
                    <a:pt x="812800" y="0"/>
                  </a:lnTo>
                  <a:lnTo>
                    <a:pt x="812800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EDC2C2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65955"/>
            </a:xfrm>
            <a:prstGeom prst="rect">
              <a:avLst/>
            </a:prstGeom>
          </p:spPr>
          <p:txBody>
            <a:bodyPr lIns="169333" tIns="169333" rIns="169333" bIns="169333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Phase 2</a:t>
              </a:r>
            </a:p>
            <a:p>
              <a:pPr>
                <a:lnSpc>
                  <a:spcPts val="2240"/>
                </a:lnSpc>
              </a:pPr>
              <a:endParaRPr lang="en-US" sz="1600" b="1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endParaRPr>
            </a:p>
            <a:p>
              <a:pPr marL="345459" lvl="1" indent="-172730">
                <a:lnSpc>
                  <a:spcPts val="2240"/>
                </a:lnSpc>
                <a:buFont typeface="Arial"/>
                <a:buChar char="•"/>
              </a:pPr>
              <a:r>
                <a:rPr lang="en-US" sz="16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…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08620" y="1732169"/>
            <a:ext cx="3497580" cy="4440031"/>
            <a:chOff x="0" y="0"/>
            <a:chExt cx="812800" cy="10318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031815"/>
            </a:xfrm>
            <a:custGeom>
              <a:avLst/>
              <a:gdLst/>
              <a:ahLst/>
              <a:cxnLst/>
              <a:rect l="l" t="t" r="r" b="b"/>
              <a:pathLst>
                <a:path w="812800" h="1031815">
                  <a:moveTo>
                    <a:pt x="0" y="0"/>
                  </a:moveTo>
                  <a:lnTo>
                    <a:pt x="812800" y="0"/>
                  </a:lnTo>
                  <a:lnTo>
                    <a:pt x="812800" y="1031815"/>
                  </a:lnTo>
                  <a:lnTo>
                    <a:pt x="0" y="1031815"/>
                  </a:lnTo>
                  <a:close/>
                </a:path>
              </a:pathLst>
            </a:custGeom>
            <a:solidFill>
              <a:srgbClr val="EDC2C2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1069915"/>
            </a:xfrm>
            <a:prstGeom prst="rect">
              <a:avLst/>
            </a:prstGeom>
          </p:spPr>
          <p:txBody>
            <a:bodyPr lIns="169333" tIns="169333" rIns="169333" bIns="169333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Phase 3</a:t>
              </a:r>
            </a:p>
            <a:p>
              <a:pPr>
                <a:lnSpc>
                  <a:spcPts val="2240"/>
                </a:lnSpc>
              </a:pPr>
              <a:endParaRPr lang="en-US" sz="1600" b="1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endParaRPr>
            </a:p>
            <a:p>
              <a:pPr marL="345459" lvl="1" indent="-172730">
                <a:lnSpc>
                  <a:spcPts val="2240"/>
                </a:lnSpc>
                <a:buFont typeface="Arial"/>
                <a:buChar char="•"/>
              </a:pPr>
              <a:r>
                <a:rPr lang="en-US" sz="16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….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85801" y="681038"/>
            <a:ext cx="620385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Implementation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E5A7D-7E03-8F98-79FF-77BE4B26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91FDB0-784F-2D63-512C-850420CF6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1400" y="2940946"/>
            <a:ext cx="7569200" cy="266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E4D1BE-D6DF-CC77-0161-62A53795530E}"/>
              </a:ext>
            </a:extLst>
          </p:cNvPr>
          <p:cNvSpPr txBox="1"/>
          <p:nvPr/>
        </p:nvSpPr>
        <p:spPr>
          <a:xfrm>
            <a:off x="3047172" y="213115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Syntax -&gt; Generate types -&gt; properties -&gt; run (</a:t>
            </a:r>
            <a:r>
              <a:rPr lang="en-US" dirty="0" err="1"/>
              <a:t>grafico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4206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4186506" y="2490426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7879759" y="-897093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C1C41659-2474-12B7-9827-56222846BC28}"/>
              </a:ext>
            </a:extLst>
          </p:cNvPr>
          <p:cNvGrpSpPr/>
          <p:nvPr/>
        </p:nvGrpSpPr>
        <p:grpSpPr>
          <a:xfrm>
            <a:off x="3238294" y="2735116"/>
            <a:ext cx="5715413" cy="1390273"/>
            <a:chOff x="0" y="-9525"/>
            <a:chExt cx="11430825" cy="2780546"/>
          </a:xfrm>
        </p:grpSpPr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790CF0FD-1456-9AA0-08F3-F50CAE675B75}"/>
                </a:ext>
              </a:extLst>
            </p:cNvPr>
            <p:cNvSpPr txBox="1"/>
            <p:nvPr/>
          </p:nvSpPr>
          <p:spPr>
            <a:xfrm>
              <a:off x="0" y="-9525"/>
              <a:ext cx="11430825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Thank you!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ABCC09CD-E8BC-22F9-9F2B-3F8249BE3B23}"/>
                </a:ext>
              </a:extLst>
            </p:cNvPr>
            <p:cNvSpPr txBox="1"/>
            <p:nvPr/>
          </p:nvSpPr>
          <p:spPr>
            <a:xfrm>
              <a:off x="0" y="2165727"/>
              <a:ext cx="11430825" cy="605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6"/>
                </a:lnSpc>
              </a:pPr>
              <a:r>
                <a:rPr lang="en-US" sz="1866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Do you have any questions?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767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endParaRPr lang="en-US" sz="1200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552034"/>
              </p:ext>
            </p:extLst>
          </p:nvPr>
        </p:nvGraphicFramePr>
        <p:xfrm>
          <a:off x="3390900" y="2062773"/>
          <a:ext cx="5410200" cy="4115777"/>
        </p:xfrm>
        <a:graphic>
          <a:graphicData uri="http://schemas.openxmlformats.org/drawingml/2006/table">
            <a:tbl>
              <a:tblPr/>
              <a:tblGrid>
                <a:gridCol w="541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990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Kollektif Bold"/>
                          <a:sym typeface="Kollektif Bold"/>
                        </a:rPr>
                        <a:t>Constructor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194">
                <a:tc>
                  <a:txBody>
                    <a:bodyPr/>
                    <a:lstStyle/>
                    <a:p>
                      <a:pPr marL="604519" lvl="1" indent="-302260" algn="l">
                        <a:lnSpc>
                          <a:spcPts val="39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Nunito"/>
                          <a:sym typeface="Nunito"/>
                        </a:rPr>
                        <a:t>session type constructors (list)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685800" y="679450"/>
            <a:ext cx="9410700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Context-free Session Types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5D078-7713-CACF-B18E-770A2C12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Context-free Session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854DE-4AA7-CE50-9E13-1B9AFE7CE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 with session type constructors, then add (;) and Skip for context-free. </a:t>
            </a:r>
          </a:p>
          <a:p>
            <a:r>
              <a:rPr lang="en-US" dirty="0"/>
              <a:t>Example streaming integer trees on channel (maybe another slide)</a:t>
            </a:r>
          </a:p>
        </p:txBody>
      </p:sp>
    </p:spTree>
    <p:extLst>
      <p:ext uri="{BB962C8B-B14F-4D97-AF65-F5344CB8AC3E}">
        <p14:creationId xmlns:p14="http://schemas.microsoft.com/office/powerpoint/2010/main" val="3830950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Duality</a:t>
            </a:r>
          </a:p>
        </p:txBody>
      </p:sp>
      <p:pic>
        <p:nvPicPr>
          <p:cNvPr id="2" name="Content Placeholder 5" descr="A black and white drawing of two fish&#10;&#10;Description automatically generated">
            <a:extLst>
              <a:ext uri="{FF2B5EF4-FFF2-40B4-BE49-F238E27FC236}">
                <a16:creationId xmlns:a16="http://schemas.microsoft.com/office/drawing/2014/main" id="{64355191-6881-E040-2FD8-BA9AD47148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6" t="12472" r="12230" b="5806"/>
          <a:stretch/>
        </p:blipFill>
        <p:spPr>
          <a:xfrm>
            <a:off x="4368799" y="2019300"/>
            <a:ext cx="3657601" cy="3556000"/>
          </a:xfrm>
          <a:prstGeom prst="rect">
            <a:avLst/>
          </a:prstGeom>
          <a:effectLst>
            <a:softEdge rad="94417"/>
          </a:effectLst>
        </p:spPr>
      </p:pic>
    </p:spTree>
    <p:extLst>
      <p:ext uri="{BB962C8B-B14F-4D97-AF65-F5344CB8AC3E}">
        <p14:creationId xmlns:p14="http://schemas.microsoft.com/office/powerpoint/2010/main" val="406519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61" y="1568032"/>
            <a:ext cx="7501091" cy="1350332"/>
            <a:chOff x="188" y="-9525"/>
            <a:chExt cx="14351559" cy="2767506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1251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Kinds categorize types. A base kind is represented with kind \star, while a higher-order kind is k =&gt; k’.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Kind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61" y="2911377"/>
            <a:ext cx="7501091" cy="1042555"/>
            <a:chOff x="188" y="-9525"/>
            <a:chExt cx="14351559" cy="2136717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proper type has a base kind.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Proper Type</a:t>
              </a:r>
            </a:p>
          </p:txBody>
        </p:sp>
      </p:grpSp>
      <p:grpSp>
        <p:nvGrpSpPr>
          <p:cNvPr id="13" name="Group 3">
            <a:extLst>
              <a:ext uri="{FF2B5EF4-FFF2-40B4-BE49-F238E27FC236}">
                <a16:creationId xmlns:a16="http://schemas.microsoft.com/office/drawing/2014/main" id="{38D27391-5B01-5B74-1B87-FCB029B8AAF5}"/>
              </a:ext>
            </a:extLst>
          </p:cNvPr>
          <p:cNvGrpSpPr/>
          <p:nvPr/>
        </p:nvGrpSpPr>
        <p:grpSpPr>
          <a:xfrm>
            <a:off x="3717560" y="3989762"/>
            <a:ext cx="7501091" cy="1042555"/>
            <a:chOff x="188" y="-9525"/>
            <a:chExt cx="14351559" cy="2136717"/>
          </a:xfrm>
        </p:grpSpPr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F8613BDB-B807-01E4-B59F-DC28E1A4B6B8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type operator acts upon types to create complex types.</a:t>
              </a: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39C8F80B-809D-055A-B3BF-B72AD30F2FEF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Operator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4"/>
              <p:cNvSpPr txBox="1"/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7200"/>
                  </a:lnSpc>
                </a:pPr>
                <a:r>
                  <a:rPr lang="en-US" sz="60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System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</m:ctrlPr>
                      </m:sSubSupPr>
                      <m:e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  <m:t>𝐹</m:t>
                        </m:r>
                      </m:e>
                      <m:sub>
                        <m: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𝜔</m:t>
                        </m:r>
                      </m:sub>
                      <m:sup>
                        <m: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𝜇</m:t>
                        </m:r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∗;</m:t>
                        </m:r>
                      </m:sup>
                    </m:sSubSup>
                  </m:oMath>
                </a14:m>
                <a:endPara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  <a:blipFill>
                <a:blip r:embed="rId3"/>
                <a:stretch>
                  <a:fillRect l="-9737" t="-24324" b="-47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1D3764A-590F-EC02-FB44-0AFFBD27B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250" y="1825625"/>
            <a:ext cx="8005500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4F3F-4759-520C-DFDA-A2C0085C5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B1BAD-7DC7-06CE-F28C-266429B33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types are of interest (maybe this slide with example)</a:t>
            </a:r>
          </a:p>
        </p:txBody>
      </p:sp>
    </p:spTree>
    <p:extLst>
      <p:ext uri="{BB962C8B-B14F-4D97-AF65-F5344CB8AC3E}">
        <p14:creationId xmlns:p14="http://schemas.microsoft.com/office/powerpoint/2010/main" val="2792090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22B3D-6934-BB07-DE35-067EDF17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Head Normal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6BB2C-1CC4-5E6F-B030-0D8D04D15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Poças</a:t>
            </a:r>
            <a:r>
              <a:rPr lang="en-US" dirty="0"/>
              <a:t> paper rules and add the new proviso for confluence</a:t>
            </a:r>
          </a:p>
          <a:p>
            <a:r>
              <a:rPr lang="en-US" dirty="0"/>
              <a:t>[Confluence] (maybe a lattice figure)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21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1563</TotalTime>
  <Words>533</Words>
  <Application>Microsoft Macintosh PowerPoint</Application>
  <PresentationFormat>Widescreen</PresentationFormat>
  <Paragraphs>99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Aptos</vt:lpstr>
      <vt:lpstr>Aptos Display</vt:lpstr>
      <vt:lpstr>Arial</vt:lpstr>
      <vt:lpstr>Cambria Math</vt:lpstr>
      <vt:lpstr>Fira Sans</vt:lpstr>
      <vt:lpstr>Kollektif</vt:lpstr>
      <vt:lpstr>Kollektif Bold</vt:lpstr>
      <vt:lpstr>Nunito</vt:lpstr>
      <vt:lpstr>Nunito Bold</vt:lpstr>
      <vt:lpstr>Office Theme</vt:lpstr>
      <vt:lpstr>PowerPoint Presentation</vt:lpstr>
      <vt:lpstr>PowerPoint Presentation</vt:lpstr>
      <vt:lpstr>PowerPoint Presentation</vt:lpstr>
      <vt:lpstr>Context-free Session Types</vt:lpstr>
      <vt:lpstr>PowerPoint Presentation</vt:lpstr>
      <vt:lpstr>PowerPoint Presentation</vt:lpstr>
      <vt:lpstr>PowerPoint Presentation</vt:lpstr>
      <vt:lpstr>PowerPoint Presentation</vt:lpstr>
      <vt:lpstr>Weak Head Normal Form</vt:lpstr>
      <vt:lpstr>PowerPoint Presentation</vt:lpstr>
      <vt:lpstr>Concepts</vt:lpstr>
      <vt:lpstr>Type Formation</vt:lpstr>
      <vt:lpstr>Decidability of Type Formation</vt:lpstr>
      <vt:lpstr>Normalisation</vt:lpstr>
      <vt:lpstr>Check if T is well-formed</vt:lpstr>
      <vt:lpstr>Case of Recursive Types</vt:lpstr>
      <vt:lpstr>Type Equivalence</vt:lpstr>
      <vt:lpstr>Grammar</vt:lpstr>
      <vt:lpstr>Decidability of type equivalence</vt:lpstr>
      <vt:lpstr>Grammar translation</vt:lpstr>
      <vt:lpstr>PowerPoint Presentation</vt:lpstr>
      <vt:lpstr>Validation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Type Operators in FreeST Programming Language</dc:title>
  <dc:creator>woozi</dc:creator>
  <cp:lastModifiedBy>woozi</cp:lastModifiedBy>
  <cp:revision>7</cp:revision>
  <dcterms:created xsi:type="dcterms:W3CDTF">2024-09-02T15:24:18Z</dcterms:created>
  <dcterms:modified xsi:type="dcterms:W3CDTF">2024-09-04T10:10:35Z</dcterms:modified>
</cp:coreProperties>
</file>